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57" r:id="rId7"/>
    <p:sldId id="258" r:id="rId8"/>
    <p:sldId id="259" r:id="rId9"/>
    <p:sldId id="260" r:id="rId10"/>
    <p:sldId id="261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Gahan" initials="AG" lastIdx="1" clrIdx="0">
    <p:extLst>
      <p:ext uri="{19B8F6BF-5375-455C-9EA6-DF929625EA0E}">
        <p15:presenceInfo xmlns:p15="http://schemas.microsoft.com/office/powerpoint/2012/main" userId="S::agahan@regionalaustraliabank.com.au::1ac12695-39a0-40e5-b94d-092d2a05d8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0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C9FB4-5064-45B0-A582-10B0D86D4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2A1FA-0ED9-4F3F-A906-C2C0B27A8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E3D2B-D8CA-47D7-A0BA-F30178BF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943-39FE-4B79-AA6C-BD14CCFD07AF}" type="datetimeFigureOut">
              <a:rPr lang="en-AU" smtClean="0"/>
              <a:t>15/08/2020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68EEC-4938-4739-9250-50D75930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8FF8F-B5CC-4762-9583-FDF3357B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BB4B-C690-404B-B52A-655D6A3F49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951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D8CCF-10F6-4714-A1B9-7FF22ECD3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AF623-130D-45A8-8777-31CD4D9E7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CDF7F-711A-4072-8A79-564AA4E59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943-39FE-4B79-AA6C-BD14CCFD07AF}" type="datetimeFigureOut">
              <a:rPr lang="en-AU" smtClean="0"/>
              <a:t>15/08/2020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CBFF-75A0-4623-9212-BD7518387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0551C-D3CF-4D3E-B28D-E9A6E1C65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BB4B-C690-404B-B52A-655D6A3F49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174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979B28-EE32-47E5-B3CE-B8EED54A0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AD4B4-1962-4B08-811E-4D61F6763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AA302-428B-4413-9DB4-9B1912F49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943-39FE-4B79-AA6C-BD14CCFD07AF}" type="datetimeFigureOut">
              <a:rPr lang="en-AU" smtClean="0"/>
              <a:t>15/08/2020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42407-643D-4ABC-A3A8-41723E45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07BA1-B9BE-4105-AB34-571AFD49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BB4B-C690-404B-B52A-655D6A3F49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220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23108-4261-4F12-823F-C542DEADD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C9D1B-65D3-47A8-85EC-AFA74795A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FE9F0-7CCA-4D6C-B3B0-B17FCD35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943-39FE-4B79-AA6C-BD14CCFD07AF}" type="datetimeFigureOut">
              <a:rPr lang="en-AU" smtClean="0"/>
              <a:t>15/08/2020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EF9D2-7BBB-44DE-9C34-EB613AE65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1A3D7-E03A-4BB2-8799-40845845C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BB4B-C690-404B-B52A-655D6A3F49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16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0B9C7-1792-4F82-8FCF-B4DCE7423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D739F-8E65-492C-A851-ABE63791C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C0722-340B-4B68-9A17-37FA82D8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943-39FE-4B79-AA6C-BD14CCFD07AF}" type="datetimeFigureOut">
              <a:rPr lang="en-AU" smtClean="0"/>
              <a:t>15/08/2020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61F49-6630-4C75-8FCE-B2C5B6E05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1D71B-B6B1-42FA-8768-649D49CF8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BB4B-C690-404B-B52A-655D6A3F49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657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2C381-A8DF-4E3A-8AF0-FCE0B8753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A86A9-4203-4200-B27A-791821C84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61B81-DCA7-490B-9F77-4DD638F1B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7EED7-2B2D-4964-9705-3C5FABA95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943-39FE-4B79-AA6C-BD14CCFD07AF}" type="datetimeFigureOut">
              <a:rPr lang="en-AU" smtClean="0"/>
              <a:t>15/08/2020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83599-BEA8-4418-B61B-CCE73E58D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1954D-7B13-4F77-AFDC-E9DD9A631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BB4B-C690-404B-B52A-655D6A3F49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22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90A8D-C739-43BF-9700-127C8E85E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84497-69D1-42A8-BD81-EA7C8F089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2CDF9-49D0-4D3A-980A-25DE36C83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68E232-32F5-474F-B506-497753614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0A3DA9-0757-4811-94A6-49BC3A31B1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8B81AE-D58D-434A-B00A-86955244D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943-39FE-4B79-AA6C-BD14CCFD07AF}" type="datetimeFigureOut">
              <a:rPr lang="en-AU" smtClean="0"/>
              <a:t>15/08/2020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303239-D2AF-493F-878F-40598C462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50A46F-13AA-4B90-9D87-D569A51DF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BB4B-C690-404B-B52A-655D6A3F49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945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C1836-C865-4CC3-AB0D-743B2637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A25086-D0C2-44D7-909B-176EC1AB6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943-39FE-4B79-AA6C-BD14CCFD07AF}" type="datetimeFigureOut">
              <a:rPr lang="en-AU" smtClean="0"/>
              <a:t>15/08/2020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289A8F-C1C7-4D39-89FC-8FF48A73D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AA0C3-CA90-4B3B-A9EA-E6E9DBAA3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BB4B-C690-404B-B52A-655D6A3F49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64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F0F619-6A87-465B-9B5F-788C3672D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943-39FE-4B79-AA6C-BD14CCFD07AF}" type="datetimeFigureOut">
              <a:rPr lang="en-AU" smtClean="0"/>
              <a:t>15/08/2020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D26DE2-CC73-4EA1-82FC-AC9B2375D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06D94-BC51-41A4-87D4-992AE2BB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BB4B-C690-404B-B52A-655D6A3F49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80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3D18-0BF9-40D3-B040-BA29A6EA2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EAF56-A28C-4FE6-9B4F-2C211B135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03704-7762-474D-83B4-DDC972CC0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CC5B5C-F19A-4138-931A-79CF3096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943-39FE-4B79-AA6C-BD14CCFD07AF}" type="datetimeFigureOut">
              <a:rPr lang="en-AU" smtClean="0"/>
              <a:t>15/08/2020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E8632-284F-4274-8ACA-CEDFF986D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CCE7D-2F7A-40E5-A880-F83574F29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BB4B-C690-404B-B52A-655D6A3F49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040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8AA00-D9B6-4FA1-BD63-ACB2C2907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E95FC2-9023-4BD9-8F01-ED842D2F6E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92B0CE-057A-4341-859A-EB296F40D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8A77E-D30B-48BA-8353-C932D3E82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943-39FE-4B79-AA6C-BD14CCFD07AF}" type="datetimeFigureOut">
              <a:rPr lang="en-AU" smtClean="0"/>
              <a:t>15/08/2020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113A0-E0B5-447F-86A8-04E090CEF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8D9DF-A2C9-4DBC-AC04-86C4C17B8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BB4B-C690-404B-B52A-655D6A3F49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742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ADC5D-F3C4-4901-A37A-BCF80900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58C60-0A5C-4610-B04D-313518BAE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3D0D7-583E-470B-A530-788F1448E5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E2943-39FE-4B79-AA6C-BD14CCFD07AF}" type="datetimeFigureOut">
              <a:rPr lang="en-AU" smtClean="0"/>
              <a:t>15/08/2020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F4BCC-8CAB-4DDF-9595-145F880FF0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82655-E2B8-480A-B561-FD99C45D2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FBB4B-C690-404B-B52A-655D6A3F49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32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ionalaustraliabank.com.au/our-cdr-polic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ionalaustraliabank.com.au/personal/support/outsourced-service-provider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FF525D8F-F600-455E-A4D0-F707C34115AB}"/>
              </a:ext>
            </a:extLst>
          </p:cNvPr>
          <p:cNvSpPr/>
          <p:nvPr/>
        </p:nvSpPr>
        <p:spPr>
          <a:xfrm>
            <a:off x="908029" y="4058194"/>
            <a:ext cx="2523148" cy="625509"/>
          </a:xfrm>
          <a:prstGeom prst="wedgeRoundRectCallout">
            <a:avLst>
              <a:gd name="adj1" fmla="val 70178"/>
              <a:gd name="adj2" fmla="val 1658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1000" b="1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These are relevant clauses from The Rules (February 2020)</a:t>
            </a:r>
            <a:endParaRPr lang="en-AU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77BBCF68-ABFB-45D4-8B4C-867DE7914553}"/>
              </a:ext>
            </a:extLst>
          </p:cNvPr>
          <p:cNvSpPr/>
          <p:nvPr/>
        </p:nvSpPr>
        <p:spPr>
          <a:xfrm>
            <a:off x="4130200" y="4069300"/>
            <a:ext cx="1965800" cy="625509"/>
          </a:xfrm>
          <a:prstGeom prst="wedgeRoundRectCallout">
            <a:avLst>
              <a:gd name="adj1" fmla="val 66254"/>
              <a:gd name="adj2" fmla="val -20797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10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These are relevant clauses from The Act</a:t>
            </a:r>
            <a:endParaRPr lang="en-AU" sz="1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7E22A5-53EB-4641-B70D-A35CCFD9F2AD}"/>
              </a:ext>
            </a:extLst>
          </p:cNvPr>
          <p:cNvSpPr/>
          <p:nvPr/>
        </p:nvSpPr>
        <p:spPr>
          <a:xfrm>
            <a:off x="870450" y="4943964"/>
            <a:ext cx="9100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Remember: </a:t>
            </a:r>
            <a:r>
              <a:rPr lang="en-AU" sz="14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Some rules don’t apply to this CDR policy design because they are for Data Holders. This version of the CDR policy was designed to meet requirements of a Data Recipient.</a:t>
            </a:r>
            <a:endParaRPr lang="en-A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1E5052C-3578-450E-B7FA-4B0BB563BE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634875"/>
              </p:ext>
            </p:extLst>
          </p:nvPr>
        </p:nvGraphicFramePr>
        <p:xfrm>
          <a:off x="908027" y="5858236"/>
          <a:ext cx="10219755" cy="683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9755">
                  <a:extLst>
                    <a:ext uri="{9D8B030D-6E8A-4147-A177-3AD203B41FA5}">
                      <a16:colId xmlns:a16="http://schemas.microsoft.com/office/drawing/2014/main" val="3813561357"/>
                    </a:ext>
                  </a:extLst>
                </a:gridCol>
              </a:tblGrid>
              <a:tr h="6833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Disclaimer: </a:t>
                      </a: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The information in this document is provided “as is” with no guarantee of completeness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01292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7754A70-799B-475C-94C0-4B4386AF4FAA}"/>
              </a:ext>
            </a:extLst>
          </p:cNvPr>
          <p:cNvSpPr/>
          <p:nvPr/>
        </p:nvSpPr>
        <p:spPr>
          <a:xfrm>
            <a:off x="805841" y="556575"/>
            <a:ext cx="10219755" cy="595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600" b="1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CDR Policy Compliance XREF Mapping </a:t>
            </a:r>
            <a:br>
              <a:rPr lang="en-AU" sz="16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en-AU" sz="16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provided by Regional Australia Bank to the CDR Community in August 2020</a:t>
            </a:r>
            <a:endParaRPr lang="en-AU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0444FA-F0FE-4F29-9FE1-2D4698D169BC}"/>
              </a:ext>
            </a:extLst>
          </p:cNvPr>
          <p:cNvSpPr/>
          <p:nvPr/>
        </p:nvSpPr>
        <p:spPr>
          <a:xfrm>
            <a:off x="805840" y="1413109"/>
            <a:ext cx="10219755" cy="97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200" b="1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Document Purpose</a:t>
            </a:r>
            <a:br>
              <a:rPr lang="en-AU" sz="12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en-AU" sz="12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This document was created to help demonstrate why each element of Regional Australia Bank’s July 2020 CDR Policy was required and how it could be associated with a requirement of the Rules or the Act.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The Policy is available in both interactive and static formats at: </a:t>
            </a:r>
            <a:r>
              <a:rPr lang="en-AU" sz="1050" dirty="0">
                <a:hlinkClick r:id="rId2"/>
              </a:rPr>
              <a:t>https://www.regionalaustraliabank.com.au/our-cdr-policy</a:t>
            </a:r>
            <a:endParaRPr lang="en-AU" sz="105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B1DB54-B96C-4D0F-9456-C76C14031356}"/>
              </a:ext>
            </a:extLst>
          </p:cNvPr>
          <p:cNvSpPr/>
          <p:nvPr/>
        </p:nvSpPr>
        <p:spPr>
          <a:xfrm>
            <a:off x="805839" y="2654029"/>
            <a:ext cx="9426732" cy="116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200" b="1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How to use this document</a:t>
            </a:r>
            <a:br>
              <a:rPr lang="en-AU" sz="12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en-AU" sz="12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This mapping has been done against the static version of the CDR policy. You may wish to do something similar to help communicate with your Compliance and UX Design teams.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2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On its own, this document will not demonstrate compliance – for that we suggest using it in conjunction with the CDR Policy XREF Requirements Template.</a:t>
            </a:r>
            <a:endParaRPr lang="en-AU" sz="105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62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A93933-9401-4D83-9F76-AC71E7B14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597" y="0"/>
            <a:ext cx="4886805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FF525D8F-F600-455E-A4D0-F707C34115AB}"/>
              </a:ext>
            </a:extLst>
          </p:cNvPr>
          <p:cNvSpPr/>
          <p:nvPr/>
        </p:nvSpPr>
        <p:spPr>
          <a:xfrm>
            <a:off x="346054" y="135820"/>
            <a:ext cx="2663846" cy="1007180"/>
          </a:xfrm>
          <a:prstGeom prst="wedgeRoundRectCallout">
            <a:avLst>
              <a:gd name="adj1" fmla="val 70178"/>
              <a:gd name="adj2" fmla="val 1658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endParaRPr lang="en-AU" sz="900" b="1" dirty="0">
              <a:solidFill>
                <a:srgbClr val="262626"/>
              </a:solidFill>
              <a:latin typeface="Verdana"/>
              <a:ea typeface="Verdana"/>
              <a:cs typeface="Arial"/>
            </a:endParaRPr>
          </a:p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7.2(2)</a:t>
            </a:r>
            <a:endParaRPr lang="en-AU" dirty="0">
              <a:latin typeface="Verdana"/>
              <a:ea typeface="Verdana"/>
              <a:cs typeface="Arial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paragraph 56ED(3)(b) of the Act, a CDR entity's CDR policy must be in the form of a document that is distinct from any of the CDR entity's privacy policies.</a:t>
            </a:r>
            <a:endParaRPr lang="en-AU" sz="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AU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0874EF37-0576-4D3F-AE17-D60E1713E4E7}"/>
              </a:ext>
            </a:extLst>
          </p:cNvPr>
          <p:cNvSpPr/>
          <p:nvPr/>
        </p:nvSpPr>
        <p:spPr>
          <a:xfrm>
            <a:off x="8976248" y="5273046"/>
            <a:ext cx="2663846" cy="1290778"/>
          </a:xfrm>
          <a:prstGeom prst="wedgeRoundRectCallout">
            <a:avLst>
              <a:gd name="adj1" fmla="val -113221"/>
              <a:gd name="adj2" fmla="val 291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7.2(9)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For subsection 56ED(8) of the Act, if a copy of a the CDR participant's policy is requested by a CDR consumer, the participant must give the CDR consumer a copy:</a:t>
            </a:r>
            <a:br>
              <a:rPr lang="en-AU" sz="9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AU" sz="900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(a) electronically; or</a:t>
            </a:r>
            <a:endParaRPr lang="en-AU" dirty="0">
              <a:latin typeface="Verdana"/>
              <a:ea typeface="Verdana"/>
              <a:cs typeface="Arial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(b) In hard copy;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893B663D-B725-4A85-8C99-4BE32945884D}"/>
              </a:ext>
            </a:extLst>
          </p:cNvPr>
          <p:cNvSpPr/>
          <p:nvPr/>
        </p:nvSpPr>
        <p:spPr>
          <a:xfrm>
            <a:off x="346054" y="4121609"/>
            <a:ext cx="2663846" cy="1151437"/>
          </a:xfrm>
          <a:prstGeom prst="wedgeRoundRectCallout">
            <a:avLst>
              <a:gd name="adj1" fmla="val 91428"/>
              <a:gd name="adj2" fmla="val 8678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7.2(8)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paragraph 56ED(7)(b) of the Act, a CDR participant must make its CDR policy readily available through each online service by means of which the CDR participant ordinarily deals with CDR consumers.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EE54A598-9138-4434-A7A7-950644D667D4}"/>
              </a:ext>
            </a:extLst>
          </p:cNvPr>
          <p:cNvSpPr/>
          <p:nvPr/>
        </p:nvSpPr>
        <p:spPr>
          <a:xfrm>
            <a:off x="8815140" y="442233"/>
            <a:ext cx="2663846" cy="864054"/>
          </a:xfrm>
          <a:prstGeom prst="wedgeRoundRectCallout">
            <a:avLst>
              <a:gd name="adj1" fmla="val -84127"/>
              <a:gd name="adj2" fmla="val -22141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Act 56ED(3)(a)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CDR entity must have and maintain a clearly expressed and up-to-date policy that is about the CDR entity’s management of CDR data; and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77BBCF68-ABFB-45D4-8B4C-867DE7914553}"/>
              </a:ext>
            </a:extLst>
          </p:cNvPr>
          <p:cNvSpPr/>
          <p:nvPr/>
        </p:nvSpPr>
        <p:spPr>
          <a:xfrm>
            <a:off x="346054" y="1420587"/>
            <a:ext cx="2663846" cy="949233"/>
          </a:xfrm>
          <a:prstGeom prst="wedgeRoundRectCallout">
            <a:avLst>
              <a:gd name="adj1" fmla="val -22667"/>
              <a:gd name="adj2" fmla="val -74524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Act 56ED(3)(b)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CDR entity must have and maintain a clearly expressed and up-to-date policy that is </a:t>
            </a:r>
            <a:r>
              <a:rPr lang="en-AU" sz="900" dirty="0" err="1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</a:t>
            </a:r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a form approved in accordance with the consumer data rules; 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AE1C5463-1C47-451F-9E02-64BE8220E8A0}"/>
              </a:ext>
            </a:extLst>
          </p:cNvPr>
          <p:cNvSpPr/>
          <p:nvPr/>
        </p:nvSpPr>
        <p:spPr>
          <a:xfrm>
            <a:off x="346054" y="6115046"/>
            <a:ext cx="2663846" cy="409579"/>
          </a:xfrm>
          <a:prstGeom prst="wedgeRoundRectCallout">
            <a:avLst>
              <a:gd name="adj1" fmla="val 135021"/>
              <a:gd name="adj2" fmla="val -123073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Act 56ED(7)(a)</a:t>
            </a:r>
          </a:p>
          <a:p>
            <a:r>
              <a:rPr lang="en-AU" sz="900" b="1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free of charge;</a:t>
            </a:r>
            <a:endParaRPr lang="en-AU" sz="900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65493252-91C6-4BE3-8919-CC3E87492260}"/>
              </a:ext>
            </a:extLst>
          </p:cNvPr>
          <p:cNvSpPr/>
          <p:nvPr/>
        </p:nvSpPr>
        <p:spPr>
          <a:xfrm>
            <a:off x="346054" y="2736391"/>
            <a:ext cx="2663846" cy="543218"/>
          </a:xfrm>
          <a:prstGeom prst="wedgeRoundRectCallout">
            <a:avLst>
              <a:gd name="adj1" fmla="val 20958"/>
              <a:gd name="adj2" fmla="val -107865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Act 56ED(7)(b)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accordance with the consumer data rules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08C59249-8CAB-4FA2-9ED5-C5F6560BF5AA}"/>
              </a:ext>
            </a:extLst>
          </p:cNvPr>
          <p:cNvSpPr/>
          <p:nvPr/>
        </p:nvSpPr>
        <p:spPr>
          <a:xfrm>
            <a:off x="8976248" y="3772197"/>
            <a:ext cx="2663846" cy="961727"/>
          </a:xfrm>
          <a:prstGeom prst="wedgeRoundRectCallout">
            <a:avLst>
              <a:gd name="adj1" fmla="val -125287"/>
              <a:gd name="adj2" fmla="val 130276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Act 56ED(8)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If a copy of the CDR entity’s policy is requested by a CDR consumer for the CDR data, the CDR entity must give the CDR consumer a copy in accordance with the consumer data rules.</a:t>
            </a:r>
          </a:p>
        </p:txBody>
      </p:sp>
    </p:spTree>
    <p:extLst>
      <p:ext uri="{BB962C8B-B14F-4D97-AF65-F5344CB8AC3E}">
        <p14:creationId xmlns:p14="http://schemas.microsoft.com/office/powerpoint/2010/main" val="330240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F66A51-A512-4985-B258-F6655708D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191" y="0"/>
            <a:ext cx="4869618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997CBE91-C024-445C-B6CC-8DEAAE54D555}"/>
              </a:ext>
            </a:extLst>
          </p:cNvPr>
          <p:cNvSpPr/>
          <p:nvPr/>
        </p:nvSpPr>
        <p:spPr>
          <a:xfrm>
            <a:off x="8880454" y="2122847"/>
            <a:ext cx="2663846" cy="691106"/>
          </a:xfrm>
          <a:prstGeom prst="wedgeRoundRectCallout">
            <a:avLst>
              <a:gd name="adj1" fmla="val -83801"/>
              <a:gd name="adj2" fmla="val 6512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7.2(4)(f)(</a:t>
            </a:r>
            <a:r>
              <a:rPr lang="en-AU" sz="900" b="1" dirty="0" err="1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i</a:t>
            </a:r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Include the following information about deletion of redundant CDR data:</a:t>
            </a:r>
          </a:p>
          <a:p>
            <a:pPr lvl="0"/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when it deletes redundant data;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8B6B2C79-6EBF-4EF5-A32D-91CEDDF5FE8C}"/>
              </a:ext>
            </a:extLst>
          </p:cNvPr>
          <p:cNvSpPr/>
          <p:nvPr/>
        </p:nvSpPr>
        <p:spPr>
          <a:xfrm>
            <a:off x="365104" y="3124200"/>
            <a:ext cx="2663846" cy="942976"/>
          </a:xfrm>
          <a:prstGeom prst="wedgeRoundRectCallout">
            <a:avLst>
              <a:gd name="adj1" fmla="val 91754"/>
              <a:gd name="adj2" fmla="val -35000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Act 56ED(5)(a)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classes of CDR data held by (or on behalf of) the CDR entity as an accredited data recipient, and how such CDR data is held;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7F3006A4-7846-43E7-AC7A-887332C263CB}"/>
              </a:ext>
            </a:extLst>
          </p:cNvPr>
          <p:cNvSpPr/>
          <p:nvPr/>
        </p:nvSpPr>
        <p:spPr>
          <a:xfrm>
            <a:off x="365104" y="1847850"/>
            <a:ext cx="2663846" cy="854597"/>
          </a:xfrm>
          <a:prstGeom prst="wedgeRoundRectCallout">
            <a:avLst>
              <a:gd name="adj1" fmla="val 92470"/>
              <a:gd name="adj2" fmla="val 62878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Act 56ED(5)(b)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purposes for which the CDR entity may collect, hold, use or disclose such CDR data with the consent of a CDR consumer for the CDR data;</a:t>
            </a:r>
          </a:p>
        </p:txBody>
      </p:sp>
    </p:spTree>
    <p:extLst>
      <p:ext uri="{BB962C8B-B14F-4D97-AF65-F5344CB8AC3E}">
        <p14:creationId xmlns:p14="http://schemas.microsoft.com/office/powerpoint/2010/main" val="2215808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BD0BBC-C4F0-41B7-9CB4-725F7CD8E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1968" y="8965"/>
            <a:ext cx="4861852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FCF94D25-859E-4C49-A0AD-4279B5ABC3D0}"/>
              </a:ext>
            </a:extLst>
          </p:cNvPr>
          <p:cNvSpPr/>
          <p:nvPr/>
        </p:nvSpPr>
        <p:spPr>
          <a:xfrm>
            <a:off x="433140" y="4269650"/>
            <a:ext cx="2663846" cy="1382213"/>
          </a:xfrm>
          <a:prstGeom prst="wedgeRoundRectCallout">
            <a:avLst>
              <a:gd name="adj1" fmla="val 89793"/>
              <a:gd name="adj2" fmla="val -3946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7.2(4)(e)(</a:t>
            </a:r>
            <a:r>
              <a:rPr lang="en-AU" sz="900" b="1" dirty="0" err="1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i</a:t>
            </a:r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if applicable-include the following information about de-identification of CDR data that is not redundant data:</a:t>
            </a:r>
          </a:p>
          <a:p>
            <a:pPr lvl="0"/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the accredited person uses CDR data that has been de-identified in accordance with the CDR data de-identification process to provide goods or services to CDR consumers;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8787AFE9-B028-497B-862E-9F77FEC8E148}"/>
              </a:ext>
            </a:extLst>
          </p:cNvPr>
          <p:cNvSpPr/>
          <p:nvPr/>
        </p:nvSpPr>
        <p:spPr>
          <a:xfrm>
            <a:off x="433140" y="3429000"/>
            <a:ext cx="2663846" cy="691106"/>
          </a:xfrm>
          <a:prstGeom prst="wedgeRoundRectCallout">
            <a:avLst>
              <a:gd name="adj1" fmla="val 88485"/>
              <a:gd name="adj2" fmla="val 43705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7.2(4)(f)(</a:t>
            </a:r>
            <a:r>
              <a:rPr lang="en-AU" sz="900" b="1" dirty="0" err="1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i</a:t>
            </a:r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Include the following information about deletion of redundant CDR data:</a:t>
            </a:r>
          </a:p>
          <a:p>
            <a:pPr lvl="0"/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when it deletes redundant data;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A5CA8CB3-60E0-4759-9DF1-4794376BAF03}"/>
              </a:ext>
            </a:extLst>
          </p:cNvPr>
          <p:cNvSpPr/>
          <p:nvPr/>
        </p:nvSpPr>
        <p:spPr>
          <a:xfrm>
            <a:off x="8970805" y="3555750"/>
            <a:ext cx="2663846" cy="808945"/>
          </a:xfrm>
          <a:prstGeom prst="wedgeRoundRectCallout">
            <a:avLst>
              <a:gd name="adj1" fmla="val -96550"/>
              <a:gd name="adj2" fmla="val 22978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7.2(4)(f)(ii)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Include the following information about deletion of redundant CDR data:</a:t>
            </a:r>
          </a:p>
          <a:p>
            <a:pPr lvl="0"/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a CDR consumer may elect for this to happen;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BBA7A9B0-E28D-481B-B7DE-201426002DF4}"/>
              </a:ext>
            </a:extLst>
          </p:cNvPr>
          <p:cNvSpPr/>
          <p:nvPr/>
        </p:nvSpPr>
        <p:spPr>
          <a:xfrm>
            <a:off x="433140" y="3429000"/>
            <a:ext cx="2663846" cy="691106"/>
          </a:xfrm>
          <a:prstGeom prst="wedgeRoundRectCallout">
            <a:avLst>
              <a:gd name="adj1" fmla="val 89466"/>
              <a:gd name="adj2" fmla="val -1658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endParaRPr lang="en-AU" sz="900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5AE3AB8B-63F2-4895-8F2D-B6ED168D4D1B}"/>
              </a:ext>
            </a:extLst>
          </p:cNvPr>
          <p:cNvSpPr/>
          <p:nvPr/>
        </p:nvSpPr>
        <p:spPr>
          <a:xfrm>
            <a:off x="442547" y="847725"/>
            <a:ext cx="2663846" cy="854597"/>
          </a:xfrm>
          <a:prstGeom prst="wedgeRoundRectCallout">
            <a:avLst>
              <a:gd name="adj1" fmla="val 96046"/>
              <a:gd name="adj2" fmla="val 22754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Act 56ED(5)(b)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purposes for which the CDR entity may collect, hold, use or disclose such CDR data with the consent of a CDR consumer for the CDR data;</a:t>
            </a:r>
          </a:p>
        </p:txBody>
      </p:sp>
    </p:spTree>
    <p:extLst>
      <p:ext uri="{BB962C8B-B14F-4D97-AF65-F5344CB8AC3E}">
        <p14:creationId xmlns:p14="http://schemas.microsoft.com/office/powerpoint/2010/main" val="387782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6FB9D4-7B30-4B9A-9646-82ED2EACF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387" y="0"/>
            <a:ext cx="4885226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747EA0DD-2260-4F6B-BFFF-12583359684E}"/>
              </a:ext>
            </a:extLst>
          </p:cNvPr>
          <p:cNvSpPr/>
          <p:nvPr/>
        </p:nvSpPr>
        <p:spPr>
          <a:xfrm>
            <a:off x="301967" y="2859949"/>
            <a:ext cx="2663846" cy="809625"/>
          </a:xfrm>
          <a:prstGeom prst="wedgeRoundRectCallout">
            <a:avLst>
              <a:gd name="adj1" fmla="val 93399"/>
              <a:gd name="adj2" fmla="val -19889"/>
              <a:gd name="adj3" fmla="val 16667"/>
            </a:avLst>
          </a:prstGeom>
          <a:noFill/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endParaRPr lang="en-AU" sz="900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7.2(4)(a)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include a statement indicating the consequences to the CDR consumer if they withdraw a consent to collect and use CDR data; and</a:t>
            </a:r>
          </a:p>
          <a:p>
            <a:endParaRPr lang="en-AU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C4809E0D-FDFB-4184-A3C3-9060A687072B}"/>
              </a:ext>
            </a:extLst>
          </p:cNvPr>
          <p:cNvSpPr/>
          <p:nvPr/>
        </p:nvSpPr>
        <p:spPr>
          <a:xfrm>
            <a:off x="301967" y="3742641"/>
            <a:ext cx="2663846" cy="691106"/>
          </a:xfrm>
          <a:prstGeom prst="wedgeRoundRectCallout">
            <a:avLst>
              <a:gd name="adj1" fmla="val 95350"/>
              <a:gd name="adj2" fmla="val -7348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7.2(4)(f)(</a:t>
            </a:r>
            <a:r>
              <a:rPr lang="en-AU" sz="900" b="1" dirty="0" err="1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i</a:t>
            </a:r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Include the following information about deletion of redundant CDR data:</a:t>
            </a:r>
          </a:p>
          <a:p>
            <a:pPr lvl="0"/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when it deletes redundant data;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853A0845-709D-4B97-B368-005307C9928F}"/>
              </a:ext>
            </a:extLst>
          </p:cNvPr>
          <p:cNvSpPr/>
          <p:nvPr/>
        </p:nvSpPr>
        <p:spPr>
          <a:xfrm>
            <a:off x="9226187" y="2118835"/>
            <a:ext cx="2663846" cy="808945"/>
          </a:xfrm>
          <a:prstGeom prst="wedgeRoundRectCallout">
            <a:avLst>
              <a:gd name="adj1" fmla="val -96550"/>
              <a:gd name="adj2" fmla="val 2297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7.2(4)(f)(ii)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Include the following information about deletion of redundant CDR data:</a:t>
            </a:r>
          </a:p>
          <a:p>
            <a:pPr lvl="0"/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a CDR consumer may elect for this to happen;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DF7BA8DD-E23B-4A0E-AE72-E0432C6539EB}"/>
              </a:ext>
            </a:extLst>
          </p:cNvPr>
          <p:cNvSpPr/>
          <p:nvPr/>
        </p:nvSpPr>
        <p:spPr>
          <a:xfrm>
            <a:off x="9226187" y="3121276"/>
            <a:ext cx="2663846" cy="808945"/>
          </a:xfrm>
          <a:prstGeom prst="wedgeRoundRectCallout">
            <a:avLst>
              <a:gd name="adj1" fmla="val -124992"/>
              <a:gd name="adj2" fmla="val 5754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7.2(4)(f)(iii)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Include the following information about deletion of redundant CDR data: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it deletes redundant data; and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C1AEE36E-CE36-4968-BAB9-99DB7EF0FD0C}"/>
              </a:ext>
            </a:extLst>
          </p:cNvPr>
          <p:cNvSpPr/>
          <p:nvPr/>
        </p:nvSpPr>
        <p:spPr>
          <a:xfrm>
            <a:off x="301967" y="1309890"/>
            <a:ext cx="2663846" cy="1172053"/>
          </a:xfrm>
          <a:prstGeom prst="wedgeRoundRectCallout">
            <a:avLst>
              <a:gd name="adj1" fmla="val 92735"/>
              <a:gd name="adj2" fmla="val -28999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7.2(4)(h)(</a:t>
            </a:r>
            <a:r>
              <a:rPr lang="en-AU" sz="900" b="1" dirty="0" err="1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i</a:t>
            </a:r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) and (ii)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include the following information about the CDR consumer's election to delete their CDR data:</a:t>
            </a:r>
          </a:p>
          <a:p>
            <a:pPr lvl="0"/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information about how the election operates and its effect;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information about how CDR consumers can exercise the election.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D4228DE1-7F57-4902-9D43-8B5A3ACC7916}"/>
              </a:ext>
            </a:extLst>
          </p:cNvPr>
          <p:cNvSpPr/>
          <p:nvPr/>
        </p:nvSpPr>
        <p:spPr>
          <a:xfrm>
            <a:off x="301967" y="5143500"/>
            <a:ext cx="2663846" cy="714376"/>
          </a:xfrm>
          <a:prstGeom prst="wedgeRoundRectCallout">
            <a:avLst>
              <a:gd name="adj1" fmla="val 99263"/>
              <a:gd name="adj2" fmla="val -24328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Act 56ED(5)(h)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events about which the CDR entity will notify the CDR consumers of such CDR data;</a:t>
            </a:r>
          </a:p>
        </p:txBody>
      </p:sp>
    </p:spTree>
    <p:extLst>
      <p:ext uri="{BB962C8B-B14F-4D97-AF65-F5344CB8AC3E}">
        <p14:creationId xmlns:p14="http://schemas.microsoft.com/office/powerpoint/2010/main" val="422264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91A11B-6776-4737-AC1B-9D3DB4F67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135" y="0"/>
            <a:ext cx="4837729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504818BA-D73F-4E1E-B13D-04F0AB9F9993}"/>
              </a:ext>
            </a:extLst>
          </p:cNvPr>
          <p:cNvSpPr/>
          <p:nvPr/>
        </p:nvSpPr>
        <p:spPr>
          <a:xfrm>
            <a:off x="126979" y="3105150"/>
            <a:ext cx="2663846" cy="809625"/>
          </a:xfrm>
          <a:prstGeom prst="wedgeRoundRectCallout">
            <a:avLst>
              <a:gd name="adj1" fmla="val 98425"/>
              <a:gd name="adj2" fmla="val 1775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endParaRPr lang="en-AU" sz="900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7.2(4)(b)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Include a list of the outsourced service providers (whether based in Australia or based overseas, and whether or not any is an accredited person); and</a:t>
            </a:r>
          </a:p>
          <a:p>
            <a:endParaRPr lang="en-AU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48252BCE-5FDA-469F-9B0C-E54E21F26548}"/>
              </a:ext>
            </a:extLst>
          </p:cNvPr>
          <p:cNvSpPr/>
          <p:nvPr/>
        </p:nvSpPr>
        <p:spPr>
          <a:xfrm>
            <a:off x="126979" y="3981451"/>
            <a:ext cx="2663846" cy="914399"/>
          </a:xfrm>
          <a:prstGeom prst="wedgeRoundRectCallout">
            <a:avLst>
              <a:gd name="adj1" fmla="val 50154"/>
              <a:gd name="adj2" fmla="val 15406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Compliance Note: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We’re also adding a link to the OSP page which contains even more information</a:t>
            </a:r>
          </a:p>
          <a:p>
            <a:r>
              <a:rPr lang="en-AU" sz="900" dirty="0">
                <a:hlinkClick r:id="rId3"/>
              </a:rPr>
              <a:t>https://www.regionalaustraliabank.com.au/personal/support/outsourced-service-providers</a:t>
            </a:r>
            <a:endParaRPr lang="en-AU" sz="900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AU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9B4D570-15C7-4ACA-B73E-2424FD56BCC2}"/>
              </a:ext>
            </a:extLst>
          </p:cNvPr>
          <p:cNvSpPr/>
          <p:nvPr/>
        </p:nvSpPr>
        <p:spPr>
          <a:xfrm>
            <a:off x="126979" y="5314950"/>
            <a:ext cx="2663846" cy="914399"/>
          </a:xfrm>
          <a:prstGeom prst="wedgeRoundRectCallout">
            <a:avLst>
              <a:gd name="adj1" fmla="val 20833"/>
              <a:gd name="adj2" fmla="val -92732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7.2(4)(c)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each such service provider-include:</a:t>
            </a:r>
          </a:p>
          <a:p>
            <a:pPr lvl="0"/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nature of the services it provides; and the CDR data or classes of CDR data that may be disclosed to it; and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5A41024D-BE27-4AA7-ADD4-D0B8E961AFBA}"/>
              </a:ext>
            </a:extLst>
          </p:cNvPr>
          <p:cNvSpPr/>
          <p:nvPr/>
        </p:nvSpPr>
        <p:spPr>
          <a:xfrm>
            <a:off x="126979" y="1181715"/>
            <a:ext cx="2663846" cy="1781175"/>
          </a:xfrm>
          <a:prstGeom prst="wedgeRoundRectCallout">
            <a:avLst>
              <a:gd name="adj1" fmla="val 100571"/>
              <a:gd name="adj2" fmla="val 53482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7.2(4)(d)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if the accredited data recipient is likely to disclose CDR data of a kind referred to in subsection 56ED(5) of the Act to such a service provider that:</a:t>
            </a:r>
          </a:p>
          <a:p>
            <a:pPr lvl="0"/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 based overseas; and</a:t>
            </a:r>
          </a:p>
          <a:p>
            <a:pPr lvl="0"/>
            <a:r>
              <a:rPr lang="en-AU" sz="900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is not an accredited person;</a:t>
            </a:r>
          </a:p>
          <a:p>
            <a:r>
              <a:rPr lang="en-AU" sz="900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include the countries in which such persons are likely to be based if it is practicable to specify those countries in the policy; and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BAC2C6BE-2EDB-42D1-8DB9-DA246B10D7D2}"/>
              </a:ext>
            </a:extLst>
          </p:cNvPr>
          <p:cNvSpPr/>
          <p:nvPr/>
        </p:nvSpPr>
        <p:spPr>
          <a:xfrm>
            <a:off x="126979" y="217846"/>
            <a:ext cx="2663846" cy="821610"/>
          </a:xfrm>
          <a:prstGeom prst="wedgeRoundRectCallout">
            <a:avLst>
              <a:gd name="adj1" fmla="val 100908"/>
              <a:gd name="adj2" fmla="val 9326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7.2(5)(b)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if the accredited person ordinarily discloses (by sale or otherwise) de-identified data to one or more other persons: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62FE7CDC-BBBF-4785-BB36-5E655EAE861D}"/>
              </a:ext>
            </a:extLst>
          </p:cNvPr>
          <p:cNvSpPr/>
          <p:nvPr/>
        </p:nvSpPr>
        <p:spPr>
          <a:xfrm>
            <a:off x="9172089" y="4917552"/>
            <a:ext cx="2663846" cy="854597"/>
          </a:xfrm>
          <a:prstGeom prst="wedgeRoundRectCallout">
            <a:avLst>
              <a:gd name="adj1" fmla="val -102761"/>
              <a:gd name="adj2" fmla="val -11796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Act 56ED(5)(b)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purposes for which the CDR entity may collect, hold, use or disclose such CDR data with the consent of a CDR consumer for the CDR data;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3E671DF9-5B26-4934-84DE-B52030CBFED5}"/>
              </a:ext>
            </a:extLst>
          </p:cNvPr>
          <p:cNvSpPr/>
          <p:nvPr/>
        </p:nvSpPr>
        <p:spPr>
          <a:xfrm>
            <a:off x="9181496" y="628651"/>
            <a:ext cx="2663846" cy="854597"/>
          </a:xfrm>
          <a:prstGeom prst="wedgeRoundRectCallout">
            <a:avLst>
              <a:gd name="adj1" fmla="val -165693"/>
              <a:gd name="adj2" fmla="val 17183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Act 56ED(5)(b)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purposes for which the CDR entity may collect, hold, use or disclose such CDR data with the consent of a CDR consumer for the CDR data;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124ED510-CE8B-4DED-857C-524ADF903FBF}"/>
              </a:ext>
            </a:extLst>
          </p:cNvPr>
          <p:cNvSpPr/>
          <p:nvPr/>
        </p:nvSpPr>
        <p:spPr>
          <a:xfrm>
            <a:off x="9172089" y="3088042"/>
            <a:ext cx="2663846" cy="750534"/>
          </a:xfrm>
          <a:prstGeom prst="wedgeRoundRectCallout">
            <a:avLst>
              <a:gd name="adj1" fmla="val -124931"/>
              <a:gd name="adj2" fmla="val -48810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Act 56ED(5)(e)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whether the CDR entity is likely to disclose such CDR data to accredited persons who are based overseas;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58747294-FB40-498B-A1D8-F007C4D19371}"/>
              </a:ext>
            </a:extLst>
          </p:cNvPr>
          <p:cNvSpPr/>
          <p:nvPr/>
        </p:nvSpPr>
        <p:spPr>
          <a:xfrm>
            <a:off x="9172089" y="2285999"/>
            <a:ext cx="2663846" cy="676891"/>
          </a:xfrm>
          <a:prstGeom prst="wedgeRoundRectCallout">
            <a:avLst>
              <a:gd name="adj1" fmla="val -95611"/>
              <a:gd name="adj2" fmla="val 1954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Act 56ED(5)(g)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the circumstances in which the CDR entity may disclose such CDR data to a person who is not an accredited person;</a:t>
            </a:r>
          </a:p>
        </p:txBody>
      </p:sp>
    </p:spTree>
    <p:extLst>
      <p:ext uri="{BB962C8B-B14F-4D97-AF65-F5344CB8AC3E}">
        <p14:creationId xmlns:p14="http://schemas.microsoft.com/office/powerpoint/2010/main" val="3123606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3BDA9B-C518-472B-BEB0-DF414BFBD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218" y="0"/>
            <a:ext cx="4887563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69C7C5A9-1F11-4E9C-ADAC-82B8CD3174E6}"/>
              </a:ext>
            </a:extLst>
          </p:cNvPr>
          <p:cNvSpPr/>
          <p:nvPr/>
        </p:nvSpPr>
        <p:spPr>
          <a:xfrm>
            <a:off x="328637" y="192950"/>
            <a:ext cx="2663846" cy="1390922"/>
          </a:xfrm>
          <a:prstGeom prst="wedgeRoundRectCallout">
            <a:avLst>
              <a:gd name="adj1" fmla="val 93154"/>
              <a:gd name="adj2" fmla="val 3208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7.2(4)(e)(</a:t>
            </a:r>
            <a:r>
              <a:rPr lang="en-AU" sz="900" b="1" dirty="0" err="1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i</a:t>
            </a:r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if applicable-include the following information about de-identification of CDR data that is not redundant data:</a:t>
            </a:r>
          </a:p>
          <a:p>
            <a:pPr lvl="0"/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the accredited person uses CDR data that has been de-identified in accordance with the CDR data de-identification process to provide goods or services to CDR consumers;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6BCB7948-5BA2-4DE0-A5F3-C125304685D7}"/>
              </a:ext>
            </a:extLst>
          </p:cNvPr>
          <p:cNvSpPr/>
          <p:nvPr/>
        </p:nvSpPr>
        <p:spPr>
          <a:xfrm>
            <a:off x="8881062" y="2095506"/>
            <a:ext cx="2663846" cy="691106"/>
          </a:xfrm>
          <a:prstGeom prst="wedgeRoundRectCallout">
            <a:avLst>
              <a:gd name="adj1" fmla="val -85762"/>
              <a:gd name="adj2" fmla="val 1472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endParaRPr lang="en-AU" sz="900" b="1" dirty="0">
              <a:solidFill>
                <a:srgbClr val="262626"/>
              </a:solidFill>
              <a:latin typeface="Verdana"/>
              <a:ea typeface="Verdana"/>
              <a:cs typeface="Arial"/>
            </a:endParaRPr>
          </a:p>
          <a:p>
            <a:endParaRPr lang="en-AU" sz="900" b="1" dirty="0">
              <a:solidFill>
                <a:srgbClr val="262626"/>
              </a:solidFill>
              <a:latin typeface="Verdana"/>
              <a:ea typeface="Verdana"/>
              <a:cs typeface="Arial"/>
            </a:endParaRPr>
          </a:p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7.2(4)(f)(</a:t>
            </a:r>
            <a:r>
              <a:rPr lang="en-AU" sz="900" b="1" dirty="0" err="1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i</a:t>
            </a:r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Include the following information about deletion of redundant CDR data:</a:t>
            </a:r>
          </a:p>
          <a:p>
            <a:pPr lvl="0"/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when it deletes redundant data;</a:t>
            </a:r>
          </a:p>
          <a:p>
            <a:endParaRPr lang="en-AU" sz="900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AU" sz="900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89870F44-679A-46F6-8135-400C02A63B5D}"/>
              </a:ext>
            </a:extLst>
          </p:cNvPr>
          <p:cNvSpPr/>
          <p:nvPr/>
        </p:nvSpPr>
        <p:spPr>
          <a:xfrm>
            <a:off x="328637" y="1657339"/>
            <a:ext cx="2663846" cy="821611"/>
          </a:xfrm>
          <a:prstGeom prst="wedgeRoundRectCallout">
            <a:avLst>
              <a:gd name="adj1" fmla="val 93062"/>
              <a:gd name="adj2" fmla="val -4240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7.2(5)(a)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the accredited person de-identifies CDR data, including a description of techniques that it uses to de-identify data; and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8FD41F39-5C4A-49B1-983B-A5F21CEB86CF}"/>
              </a:ext>
            </a:extLst>
          </p:cNvPr>
          <p:cNvSpPr/>
          <p:nvPr/>
        </p:nvSpPr>
        <p:spPr>
          <a:xfrm>
            <a:off x="328637" y="2886070"/>
            <a:ext cx="2663846" cy="962029"/>
          </a:xfrm>
          <a:prstGeom prst="wedgeRoundRectCallout">
            <a:avLst>
              <a:gd name="adj1" fmla="val 113209"/>
              <a:gd name="adj2" fmla="val -129291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Act 56ED(5)(</a:t>
            </a:r>
            <a:r>
              <a:rPr lang="en-AU" sz="900" b="1" dirty="0" err="1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i</a:t>
            </a:r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circumstances in which the CDR entity must delete or de-identify such CDR data in accordance with a request given by a CDR consumer for the CDR data under the consumer data rules.</a:t>
            </a:r>
          </a:p>
        </p:txBody>
      </p:sp>
    </p:spTree>
    <p:extLst>
      <p:ext uri="{BB962C8B-B14F-4D97-AF65-F5344CB8AC3E}">
        <p14:creationId xmlns:p14="http://schemas.microsoft.com/office/powerpoint/2010/main" val="744121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2F03A4-C87B-45ED-8FC4-93FDFEABD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546" y="0"/>
            <a:ext cx="486890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810ABDF6-5F86-4FF7-8C38-8969042F3314}"/>
              </a:ext>
            </a:extLst>
          </p:cNvPr>
          <p:cNvSpPr/>
          <p:nvPr/>
        </p:nvSpPr>
        <p:spPr>
          <a:xfrm>
            <a:off x="250260" y="3219168"/>
            <a:ext cx="2663846" cy="812902"/>
          </a:xfrm>
          <a:prstGeom prst="wedgeRoundRectCallout">
            <a:avLst>
              <a:gd name="adj1" fmla="val 93062"/>
              <a:gd name="adj2" fmla="val -4240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7.2(6)(a) and (b)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where a CDR consumer complaint can be made;</a:t>
            </a:r>
            <a:b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a CDR consumer complaint can be made;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1ED1CA3E-1EA5-49C1-B724-3097A04B9EE1}"/>
              </a:ext>
            </a:extLst>
          </p:cNvPr>
          <p:cNvSpPr/>
          <p:nvPr/>
        </p:nvSpPr>
        <p:spPr>
          <a:xfrm>
            <a:off x="250260" y="4230190"/>
            <a:ext cx="2663846" cy="551644"/>
          </a:xfrm>
          <a:prstGeom prst="wedgeRoundRectCallout">
            <a:avLst>
              <a:gd name="adj1" fmla="val 94370"/>
              <a:gd name="adj2" fmla="val -1714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7.2(6)(f)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participant's process for handling CDR consumer complaints;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9BAEA337-6A47-4675-9940-E211807FE26E}"/>
              </a:ext>
            </a:extLst>
          </p:cNvPr>
          <p:cNvSpPr/>
          <p:nvPr/>
        </p:nvSpPr>
        <p:spPr>
          <a:xfrm>
            <a:off x="250260" y="5349241"/>
            <a:ext cx="2663846" cy="633547"/>
          </a:xfrm>
          <a:prstGeom prst="wedgeRoundRectCallout">
            <a:avLst>
              <a:gd name="adj1" fmla="val 94370"/>
              <a:gd name="adj2" fmla="val -1714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7.2(6)(g)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time periods associated with various stages in the CDR consumer complaint process;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A42B1E0B-9A65-452C-983F-868B691AB86A}"/>
              </a:ext>
            </a:extLst>
          </p:cNvPr>
          <p:cNvSpPr/>
          <p:nvPr/>
        </p:nvSpPr>
        <p:spPr>
          <a:xfrm>
            <a:off x="250260" y="956917"/>
            <a:ext cx="2663846" cy="662333"/>
          </a:xfrm>
          <a:prstGeom prst="wedgeRoundRectCallout">
            <a:avLst>
              <a:gd name="adj1" fmla="val 98190"/>
              <a:gd name="adj2" fmla="val -15139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Act 56ED(5)(c)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a CDR consumer for such CDR data may access the CDR data and seek the correction of the CDR data;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1BF0E14B-4510-43FB-B2C5-F274B9CFCE60}"/>
              </a:ext>
            </a:extLst>
          </p:cNvPr>
          <p:cNvSpPr/>
          <p:nvPr/>
        </p:nvSpPr>
        <p:spPr>
          <a:xfrm>
            <a:off x="250260" y="1666875"/>
            <a:ext cx="2663846" cy="984886"/>
          </a:xfrm>
          <a:prstGeom prst="wedgeRoundRectCallout">
            <a:avLst>
              <a:gd name="adj1" fmla="val 96760"/>
              <a:gd name="adj2" fmla="val 104783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Act 56ED(5)(d)</a:t>
            </a: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a CDR consumer for such CDR data may complain about a failure of the CDR entity to comply with this Part or the consumer data rules, and how the CDR entity will deal with such a complaint;</a:t>
            </a:r>
          </a:p>
        </p:txBody>
      </p:sp>
    </p:spTree>
    <p:extLst>
      <p:ext uri="{BB962C8B-B14F-4D97-AF65-F5344CB8AC3E}">
        <p14:creationId xmlns:p14="http://schemas.microsoft.com/office/powerpoint/2010/main" val="35938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1F91C7-8A1B-41B4-B078-4F3690ACE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059" y="0"/>
            <a:ext cx="485024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05BEADB1-BDB1-4E5E-8BB5-2AC102706D9D}"/>
              </a:ext>
            </a:extLst>
          </p:cNvPr>
          <p:cNvSpPr/>
          <p:nvPr/>
        </p:nvSpPr>
        <p:spPr>
          <a:xfrm>
            <a:off x="9147380" y="4136004"/>
            <a:ext cx="2663846" cy="551644"/>
          </a:xfrm>
          <a:prstGeom prst="wedgeRoundRectCallout">
            <a:avLst>
              <a:gd name="adj1" fmla="val 19832"/>
              <a:gd name="adj2" fmla="val 10756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7.2(6)(c)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when a CDR consumer complaint can be made;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2F13058F-B035-4B89-AEDB-020CBC5A1D8C}"/>
              </a:ext>
            </a:extLst>
          </p:cNvPr>
          <p:cNvSpPr/>
          <p:nvPr/>
        </p:nvSpPr>
        <p:spPr>
          <a:xfrm>
            <a:off x="583474" y="1935482"/>
            <a:ext cx="2663846" cy="551644"/>
          </a:xfrm>
          <a:prstGeom prst="wedgeRoundRectCallout">
            <a:avLst>
              <a:gd name="adj1" fmla="val 92735"/>
              <a:gd name="adj2" fmla="val -9765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7.2(6)(d)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when acknowledgement of a CDR consumer complaint can be expected;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770E7C-D683-4D2C-A704-A49AA8F23E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3156" y="5069390"/>
            <a:ext cx="4038552" cy="1504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8B061B7-0F35-45B6-9588-6072D8A1A4B1}"/>
              </a:ext>
            </a:extLst>
          </p:cNvPr>
          <p:cNvCxnSpPr>
            <a:cxnSpLocks/>
          </p:cNvCxnSpPr>
          <p:nvPr/>
        </p:nvCxnSpPr>
        <p:spPr>
          <a:xfrm>
            <a:off x="6883090" y="3049067"/>
            <a:ext cx="0" cy="1983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AE0C52DE-BA6E-4E39-8AB2-77FE4363A546}"/>
              </a:ext>
            </a:extLst>
          </p:cNvPr>
          <p:cNvSpPr/>
          <p:nvPr/>
        </p:nvSpPr>
        <p:spPr>
          <a:xfrm>
            <a:off x="583474" y="2592978"/>
            <a:ext cx="2663846" cy="551644"/>
          </a:xfrm>
          <a:prstGeom prst="wedgeRoundRectCallout">
            <a:avLst>
              <a:gd name="adj1" fmla="val 84890"/>
              <a:gd name="adj2" fmla="val -925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7.2(6)(f)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participant's process for handling CDR consumer complaints;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E40CC7E5-2950-4160-A42E-756032AE7FF9}"/>
              </a:ext>
            </a:extLst>
          </p:cNvPr>
          <p:cNvSpPr/>
          <p:nvPr/>
        </p:nvSpPr>
        <p:spPr>
          <a:xfrm>
            <a:off x="583474" y="4054101"/>
            <a:ext cx="2663846" cy="633547"/>
          </a:xfrm>
          <a:prstGeom prst="wedgeRoundRectCallout">
            <a:avLst>
              <a:gd name="adj1" fmla="val -21266"/>
              <a:gd name="adj2" fmla="val 10613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7.2(6)(g)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time periods associated with various stages in the CDR consumer complaint process;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67DDE9A-56FE-4A83-90CE-EAF0833A99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103" y="5069390"/>
            <a:ext cx="3893022" cy="16994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F22FEA2-40CF-4B8A-AC02-B5ADEBAD88AC}"/>
              </a:ext>
            </a:extLst>
          </p:cNvPr>
          <p:cNvCxnSpPr>
            <a:cxnSpLocks/>
          </p:cNvCxnSpPr>
          <p:nvPr/>
        </p:nvCxnSpPr>
        <p:spPr>
          <a:xfrm flipH="1">
            <a:off x="2925857" y="3077301"/>
            <a:ext cx="2008093" cy="1955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peech Bubble: Rectangle with Corners Rounded 21">
            <a:extLst>
              <a:ext uri="{FF2B5EF4-FFF2-40B4-BE49-F238E27FC236}">
                <a16:creationId xmlns:a16="http://schemas.microsoft.com/office/drawing/2014/main" id="{6467B9DD-C567-46C5-B175-1D6A62840555}"/>
              </a:ext>
            </a:extLst>
          </p:cNvPr>
          <p:cNvSpPr/>
          <p:nvPr/>
        </p:nvSpPr>
        <p:spPr>
          <a:xfrm>
            <a:off x="9766876" y="2758999"/>
            <a:ext cx="2044350" cy="355065"/>
          </a:xfrm>
          <a:prstGeom prst="wedgeRoundRectCallout">
            <a:avLst>
              <a:gd name="adj1" fmla="val 19941"/>
              <a:gd name="adj2" fmla="val -16713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7.2(6)(h) </a:t>
            </a:r>
            <a:br>
              <a:rPr lang="en-AU" sz="9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AU" sz="900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options for redress;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A4E37BB-3E15-4B0F-B6D5-365DAAC6FD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9451" y="248065"/>
            <a:ext cx="3927476" cy="20422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F5CD979-9928-4910-B9DB-E81378644555}"/>
              </a:ext>
            </a:extLst>
          </p:cNvPr>
          <p:cNvCxnSpPr>
            <a:cxnSpLocks/>
          </p:cNvCxnSpPr>
          <p:nvPr/>
        </p:nvCxnSpPr>
        <p:spPr>
          <a:xfrm flipV="1">
            <a:off x="7856380" y="2481944"/>
            <a:ext cx="313128" cy="383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CA35481E-37A9-4CAF-A1C6-170D38447F4E}"/>
              </a:ext>
            </a:extLst>
          </p:cNvPr>
          <p:cNvSpPr/>
          <p:nvPr/>
        </p:nvSpPr>
        <p:spPr>
          <a:xfrm>
            <a:off x="8626056" y="3370586"/>
            <a:ext cx="1693601" cy="355065"/>
          </a:xfrm>
          <a:prstGeom prst="wedgeRoundRectCallout">
            <a:avLst>
              <a:gd name="adj1" fmla="val -22225"/>
              <a:gd name="adj2" fmla="val -33636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7.2(6)(</a:t>
            </a:r>
            <a:r>
              <a:rPr lang="en-AU" sz="900" b="1" dirty="0" err="1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i</a:t>
            </a:r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) </a:t>
            </a:r>
            <a:br>
              <a:rPr lang="en-AU" sz="9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AU" sz="900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options for review;</a:t>
            </a:r>
          </a:p>
        </p:txBody>
      </p:sp>
      <p:sp>
        <p:nvSpPr>
          <p:cNvPr id="31" name="Speech Bubble: Rectangle with Corners Rounded 30">
            <a:extLst>
              <a:ext uri="{FF2B5EF4-FFF2-40B4-BE49-F238E27FC236}">
                <a16:creationId xmlns:a16="http://schemas.microsoft.com/office/drawing/2014/main" id="{FF6F2970-C921-40AB-BE7F-A57324507243}"/>
              </a:ext>
            </a:extLst>
          </p:cNvPr>
          <p:cNvSpPr/>
          <p:nvPr/>
        </p:nvSpPr>
        <p:spPr>
          <a:xfrm>
            <a:off x="4089744" y="4231834"/>
            <a:ext cx="2663846" cy="551644"/>
          </a:xfrm>
          <a:prstGeom prst="wedgeRoundRectCallout">
            <a:avLst>
              <a:gd name="adj1" fmla="val 21018"/>
              <a:gd name="adj2" fmla="val 9794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AU" sz="900" b="1" dirty="0">
                <a:solidFill>
                  <a:srgbClr val="262626"/>
                </a:solidFill>
                <a:latin typeface="Verdana"/>
                <a:ea typeface="Verdana"/>
                <a:cs typeface="Arial"/>
              </a:rPr>
              <a:t>Rule 7.2(6)(e) </a:t>
            </a:r>
            <a:endParaRPr lang="en-AU" sz="900" b="1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AU" sz="9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information is required to be provided by the complainant;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65A90E1E-804D-4D5D-A66F-4D5CD57FB0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2899" y="5069390"/>
            <a:ext cx="3835482" cy="112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3B85A17-982D-4600-AC5D-5D45A241788F}"/>
              </a:ext>
            </a:extLst>
          </p:cNvPr>
          <p:cNvCxnSpPr>
            <a:cxnSpLocks/>
          </p:cNvCxnSpPr>
          <p:nvPr/>
        </p:nvCxnSpPr>
        <p:spPr>
          <a:xfrm>
            <a:off x="7058025" y="3077301"/>
            <a:ext cx="1202847" cy="1875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380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8DFBB5989734448E3866C14C29F48B" ma:contentTypeVersion="6" ma:contentTypeDescription="Create a new document." ma:contentTypeScope="" ma:versionID="efaa4711809854236a80705f33b1d3c5">
  <xsd:schema xmlns:xsd="http://www.w3.org/2001/XMLSchema" xmlns:xs="http://www.w3.org/2001/XMLSchema" xmlns:p="http://schemas.microsoft.com/office/2006/metadata/properties" xmlns:ns2="0acf19a6-cf90-4d05-ae4e-51d9bdbde330" xmlns:ns3="dd396b29-2fcf-46c3-b8b3-d7ecac521ac9" targetNamespace="http://schemas.microsoft.com/office/2006/metadata/properties" ma:root="true" ma:fieldsID="8baeca8e59b5da8c60951681382b16f7" ns2:_="" ns3:_="">
    <xsd:import namespace="0acf19a6-cf90-4d05-ae4e-51d9bdbde330"/>
    <xsd:import namespace="dd396b29-2fcf-46c3-b8b3-d7ecac521a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cf19a6-cf90-4d05-ae4e-51d9bdbde3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396b29-2fcf-46c3-b8b3-d7ecac521a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27A36A-BA2C-48AB-9BCE-0FB17E62CB3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d396b29-2fcf-46c3-b8b3-d7ecac521ac9"/>
    <ds:schemaRef ds:uri="http://purl.org/dc/elements/1.1/"/>
    <ds:schemaRef ds:uri="http://schemas.microsoft.com/office/2006/metadata/properties"/>
    <ds:schemaRef ds:uri="http://schemas.microsoft.com/office/infopath/2007/PartnerControls"/>
    <ds:schemaRef ds:uri="0acf19a6-cf90-4d05-ae4e-51d9bdbde3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1D578A-BA87-42E4-B97D-DFC467EBA7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D752D7-BEE1-4667-A091-0351D69ED1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cf19a6-cf90-4d05-ae4e-51d9bdbde330"/>
    <ds:schemaRef ds:uri="dd396b29-2fcf-46c3-b8b3-d7ecac521a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1604</Words>
  <Application>Microsoft Office PowerPoint</Application>
  <PresentationFormat>Widescreen</PresentationFormat>
  <Paragraphs>121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Hale</dc:creator>
  <cp:lastModifiedBy>Rob Hale</cp:lastModifiedBy>
  <cp:revision>126</cp:revision>
  <dcterms:created xsi:type="dcterms:W3CDTF">2020-06-24T03:14:01Z</dcterms:created>
  <dcterms:modified xsi:type="dcterms:W3CDTF">2020-08-15T04:52:33Z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0x0101004E8DFBB5989734448E3866C14C29F48B</vt:lpwstr>
  </property>
</Properties>
</file>